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73" r:id="rId6"/>
    <p:sldMasterId id="2147483685" r:id="rId7"/>
    <p:sldMasterId id="2147483697" r:id="rId8"/>
  </p:sldMasterIdLst>
  <p:sldIdLst>
    <p:sldId id="256" r:id="rId9"/>
    <p:sldId id="259" r:id="rId10"/>
    <p:sldId id="260" r:id="rId11"/>
    <p:sldId id="261" r:id="rId12"/>
    <p:sldId id="268" r:id="rId13"/>
    <p:sldId id="262" r:id="rId14"/>
    <p:sldId id="269" r:id="rId15"/>
    <p:sldId id="263" r:id="rId16"/>
    <p:sldId id="264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E80"/>
    <a:srgbClr val="102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A6B88-AD21-44A5-8A9F-7A722B1F8519}" v="5" dt="2025-06-11T10:05:52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BB45F4-DD0A-61FC-02ED-AD08B2BEC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807AD0-9AE1-131D-4AA9-8958858CF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C96000-6161-A94C-1E09-3AE19C9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226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5828C-3156-49E9-6C37-0541EB53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DA271-0481-CD4D-826E-58974244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27D1F6-5FAD-8540-2576-38F28EA5FB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87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BEAB7-118F-BBFB-037D-6C118D06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97024"/>
            <a:ext cx="10515600" cy="1343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9FAA55-19E2-E8DB-9755-2E0E89047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5121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742A60-DB17-D00C-3E4C-A1C305EA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991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8F4EB3-BC8F-605E-196F-D03E8311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6ADC4-585B-02C1-DE0B-CD19E0187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35F3DF-6E74-CFD1-F537-427664436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E19AE3-9803-C690-8167-18FF0D24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736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B1562-4770-E386-6AAB-F60172C9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7EB95F-2E24-4C1B-D007-7119B85A6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B217FB-0AAD-FC0B-F17B-D83CF266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8A1546-B400-394D-AEF2-B60EE6C99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595F2DB-DF3E-2218-80AC-3CDE8AD1D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F12D2B-8A9B-0763-8420-D5E8D49A3C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1680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B05189-0048-4B1B-C354-7BCCD77A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227CFD-0080-ADDE-401B-24487DAB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9FAEC3-CEA8-9151-A258-BBB3828F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A2AB32-DB9B-4F7C-B2C4-DE40A65237C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678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B4F4F8-7584-70B3-9F43-4F4EA93FF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8347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F76D82-BB78-0407-DD18-E2F05A35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2A7613-89B3-37E4-0A3C-311B70373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73B667-02AD-26DE-C6BF-281D34DF5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3209EB-6E9B-0278-4F8F-F4DEF86C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7903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2DE1FA-5ADB-886B-630B-6DE5F86A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6E59F3-7FB5-4745-AB16-D90E8E7F7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3DDD2B-4761-BFBE-705A-1A63BB40C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908337-77A3-86DB-E496-3547BC77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77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5CA28F-D9FE-2FD9-6FC6-C55559E31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3B0685-898E-CCAF-3574-28E3ED03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60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26D841-5896-7B85-278D-D8B408185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217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61731-F414-A382-5B94-B1E4919D0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955674"/>
            <a:ext cx="9144000" cy="12414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7CBDB9-D2DB-EAE2-8929-DC2754BDA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239823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6C8DC4-B0BE-80E6-C84E-E4C17D42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1198" y="634904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102B65"/>
                </a:solidFill>
                <a:latin typeface="Outfit" pitchFamily="2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546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C6052-28EA-C6AC-7108-E50B81BA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0B9C94-84DE-A0C7-5A63-9261B76C4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55C324-1F91-5B4C-9079-FE1E7594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1198" y="634904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869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88F489-9B46-C642-1C80-8C63BBEF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47562B-A1B8-3617-F008-FA9CA91B5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AEC007-EA93-C091-DA0C-A4EB8C267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4ED6E9-947F-D7DB-0383-0D6E3A76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1198" y="634904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602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136FB-6FCE-E244-0E8E-2A4E6F3D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69FB05-FF9C-E88F-6179-10DAB0B0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1198" y="634904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35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CC8B43-C7B5-580A-F700-AD4D9048B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1198" y="634904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3002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F7EE827-112E-2E1D-4D75-203460C86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506788" y="5778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092D79-56B5-E49E-4714-867FDAA6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1198" y="634904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870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6FF11-7B0C-FC46-4ED8-885E6C993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29FE99-550D-B0A8-ED19-3E14A8F28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9B0E0C-3E83-CABA-580A-D56B5D88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9D9D3-E123-482A-A8AA-2921DDA9F54A}" type="datetimeFigureOut">
              <a:rPr lang="fr-FR" smtClean="0"/>
              <a:t>01/10/2025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5340-1712-A0A0-9D30-2B54A57DE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8BCC93-02DD-9764-CB1A-B11603A2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A2AB32-DB9B-4F7C-B2C4-DE40A65237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58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B9EA70-1E5F-FEF3-0484-7D461560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2422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Plan d’action HVSS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0EEF70-ED18-2E20-198D-0B6200E31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02B65"/>
                </a:solidFill>
                <a:latin typeface="Outfit" pitchFamily="2" charset="0"/>
              </a:defRPr>
            </a:lvl1pPr>
          </a:lstStyle>
          <a:p>
            <a:r>
              <a:rPr lang="fr-FR" dirty="0"/>
              <a:t>Décembre 2024</a:t>
            </a:r>
          </a:p>
        </p:txBody>
      </p:sp>
      <p:pic>
        <p:nvPicPr>
          <p:cNvPr id="7" name="Image 6" descr="Une image contenant ligne, triangle, art, Symétrie&#10;&#10;Description générée automatiquement">
            <a:extLst>
              <a:ext uri="{FF2B5EF4-FFF2-40B4-BE49-F238E27FC236}">
                <a16:creationId xmlns:a16="http://schemas.microsoft.com/office/drawing/2014/main" id="{0C12EAC3-6D9A-4D29-4EA8-4B8591418E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3781">
            <a:off x="-1325688" y="-3249585"/>
            <a:ext cx="4327775" cy="5307649"/>
          </a:xfrm>
          <a:prstGeom prst="rect">
            <a:avLst/>
          </a:prstGeom>
        </p:spPr>
      </p:pic>
      <p:pic>
        <p:nvPicPr>
          <p:cNvPr id="9" name="Image 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3BB005D3-05A8-7308-D952-3B8075EB84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1" y="5360269"/>
            <a:ext cx="1926738" cy="1304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58AC7A-5FBF-6B11-D762-01FC2270D1BD}"/>
              </a:ext>
            </a:extLst>
          </p:cNvPr>
          <p:cNvSpPr/>
          <p:nvPr userDrawn="1"/>
        </p:nvSpPr>
        <p:spPr>
          <a:xfrm>
            <a:off x="1" y="5782687"/>
            <a:ext cx="9982200" cy="472512"/>
          </a:xfrm>
          <a:prstGeom prst="rect">
            <a:avLst/>
          </a:prstGeom>
          <a:solidFill>
            <a:srgbClr val="B80E8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b="1" dirty="0">
                <a:solidFill>
                  <a:srgbClr val="FFFFFF"/>
                </a:solidFill>
                <a:latin typeface="Outfit" pitchFamily="2" charset="0"/>
              </a:rPr>
              <a:t>EPITA</a:t>
            </a:r>
          </a:p>
        </p:txBody>
      </p:sp>
    </p:spTree>
    <p:extLst>
      <p:ext uri="{BB962C8B-B14F-4D97-AF65-F5344CB8AC3E}">
        <p14:creationId xmlns:p14="http://schemas.microsoft.com/office/powerpoint/2010/main" val="3801012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7200" kern="1200">
          <a:solidFill>
            <a:srgbClr val="B80E80"/>
          </a:solidFill>
          <a:latin typeface="Chakra Petch SemiBold" panose="00000700000000000000" pitchFamily="2" charset="-34"/>
          <a:ea typeface="+mj-ea"/>
          <a:cs typeface="Chakra Petch SemiBold" panose="000007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852C6168-5861-2A1F-FDA6-2270A528E3F3}"/>
              </a:ext>
            </a:extLst>
          </p:cNvPr>
          <p:cNvSpPr/>
          <p:nvPr userDrawn="1"/>
        </p:nvSpPr>
        <p:spPr>
          <a:xfrm>
            <a:off x="104896" y="136525"/>
            <a:ext cx="5173685" cy="5687220"/>
          </a:xfrm>
          <a:custGeom>
            <a:avLst/>
            <a:gdLst/>
            <a:ahLst/>
            <a:cxnLst/>
            <a:rect l="l" t="t" r="r" b="b"/>
            <a:pathLst>
              <a:path w="7553085" h="8010425">
                <a:moveTo>
                  <a:pt x="0" y="0"/>
                </a:moveTo>
                <a:lnTo>
                  <a:pt x="7553085" y="0"/>
                </a:lnTo>
                <a:lnTo>
                  <a:pt x="7553085" y="8010425"/>
                </a:lnTo>
                <a:lnTo>
                  <a:pt x="0" y="8010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25" t="-30877" r="-32735" b="-1389"/>
            </a:stretch>
          </a:blipFill>
        </p:spPr>
        <p:txBody>
          <a:bodyPr/>
          <a:lstStyle/>
          <a:p>
            <a:pPr defTabSz="609630"/>
            <a:endParaRPr lang="fr-FR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D50B4CCD-E528-F980-B450-922315FADFD6}"/>
              </a:ext>
            </a:extLst>
          </p:cNvPr>
          <p:cNvGrpSpPr/>
          <p:nvPr userDrawn="1"/>
        </p:nvGrpSpPr>
        <p:grpSpPr>
          <a:xfrm>
            <a:off x="0" y="5777344"/>
            <a:ext cx="12192000" cy="1080655"/>
            <a:chOff x="0" y="-38100"/>
            <a:chExt cx="4861844" cy="887328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84F0CAD7-D3A1-45C8-B6AA-D5EB9D92B84F}"/>
                </a:ext>
              </a:extLst>
            </p:cNvPr>
            <p:cNvSpPr/>
            <p:nvPr userDrawn="1"/>
          </p:nvSpPr>
          <p:spPr>
            <a:xfrm>
              <a:off x="0" y="0"/>
              <a:ext cx="4861844" cy="849228"/>
            </a:xfrm>
            <a:custGeom>
              <a:avLst/>
              <a:gdLst/>
              <a:ahLst/>
              <a:cxnLst/>
              <a:rect l="l" t="t" r="r" b="b"/>
              <a:pathLst>
                <a:path w="4861844" h="849228">
                  <a:moveTo>
                    <a:pt x="0" y="0"/>
                  </a:moveTo>
                  <a:lnTo>
                    <a:pt x="4861844" y="0"/>
                  </a:lnTo>
                  <a:lnTo>
                    <a:pt x="4861844" y="849228"/>
                  </a:lnTo>
                  <a:lnTo>
                    <a:pt x="0" y="849228"/>
                  </a:lnTo>
                  <a:close/>
                </a:path>
              </a:pathLst>
            </a:custGeom>
            <a:solidFill>
              <a:srgbClr val="00ACE9"/>
            </a:solidFill>
          </p:spPr>
          <p:txBody>
            <a:bodyPr/>
            <a:lstStyle/>
            <a:p>
              <a:pPr defTabSz="609630"/>
              <a:endParaRPr lang="fr-FR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A5D3FAA-380B-0E4A-700F-1C9B73ADC82A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50CC39D9-CA84-AA1B-1A78-139256CCEE50}"/>
              </a:ext>
            </a:extLst>
          </p:cNvPr>
          <p:cNvSpPr txBox="1"/>
          <p:nvPr userDrawn="1"/>
        </p:nvSpPr>
        <p:spPr>
          <a:xfrm>
            <a:off x="200025" y="6011848"/>
            <a:ext cx="11791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solidFill>
                  <a:srgbClr val="FFFFFF"/>
                </a:solidFill>
                <a:latin typeface="Chakra Petch Bold"/>
              </a:rPr>
              <a:t>CRÉATEUR DES TALENTS DU NUMÉRIQUE</a:t>
            </a:r>
          </a:p>
          <a:p>
            <a:endParaRPr lang="fr-FR" dirty="0"/>
          </a:p>
        </p:txBody>
      </p:sp>
      <p:pic>
        <p:nvPicPr>
          <p:cNvPr id="3" name="Image 2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75560736-06A3-EB61-391C-48A7B6DCD2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74" y="1550259"/>
            <a:ext cx="3732598" cy="26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6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687DC1F-2692-C1E1-EB20-4C2E17D2B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5125"/>
            <a:ext cx="9372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2B8F47-DBEA-3563-A11A-15AC1DD7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198" y="1825625"/>
            <a:ext cx="9372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sdezes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E23709-DC5F-1DA0-0628-453B814B9B54}"/>
              </a:ext>
            </a:extLst>
          </p:cNvPr>
          <p:cNvSpPr/>
          <p:nvPr userDrawn="1"/>
        </p:nvSpPr>
        <p:spPr>
          <a:xfrm>
            <a:off x="0" y="0"/>
            <a:ext cx="1735015" cy="6858000"/>
          </a:xfrm>
          <a:prstGeom prst="rect">
            <a:avLst/>
          </a:prstGeom>
          <a:solidFill>
            <a:srgbClr val="102B65"/>
          </a:solidFill>
          <a:ln>
            <a:solidFill>
              <a:srgbClr val="102B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B34064-A6DD-ECF4-00F1-998B905DCF2C}"/>
              </a:ext>
            </a:extLst>
          </p:cNvPr>
          <p:cNvSpPr txBox="1"/>
          <p:nvPr userDrawn="1"/>
        </p:nvSpPr>
        <p:spPr>
          <a:xfrm rot="16200000">
            <a:off x="-2016367" y="2105560"/>
            <a:ext cx="59353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>
                <a:solidFill>
                  <a:schemeClr val="bg1"/>
                </a:solidFill>
                <a:latin typeface="Chakra Petch SemiBold" panose="00000700000000000000" pitchFamily="2" charset="-34"/>
                <a:cs typeface="Chakra Petch SemiBold" panose="00000700000000000000" pitchFamily="2" charset="-34"/>
              </a:rPr>
              <a:t>EPITA</a:t>
            </a:r>
          </a:p>
        </p:txBody>
      </p:sp>
      <p:pic>
        <p:nvPicPr>
          <p:cNvPr id="10" name="Image 9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CC336E3A-C939-E8BA-201F-BE1252D966B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53" y="6218161"/>
            <a:ext cx="839396" cy="568478"/>
          </a:xfrm>
          <a:prstGeom prst="rect">
            <a:avLst/>
          </a:prstGeom>
        </p:spPr>
      </p:pic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28026D04-CF4B-3F35-538D-9744A55FF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81198" y="634904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102B65"/>
                </a:solidFill>
                <a:latin typeface="Outfit" pitchFamily="2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90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9" r:id="rId4"/>
    <p:sldLayoutId id="2147483680" r:id="rId5"/>
    <p:sldLayoutId id="2147483682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102B65"/>
          </a:solidFill>
          <a:latin typeface="Chakra Petch SemiBold" panose="00000700000000000000" pitchFamily="2" charset="-34"/>
          <a:ea typeface="+mj-ea"/>
          <a:cs typeface="Chakra Petch SemiBold" panose="00000700000000000000" pitchFamily="2" charset="-34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utfi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D541227-4B19-E574-7183-3F8E36BA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B0B7C3-F75A-C53F-0FD4-987E333E8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fr-FR" dirty="0"/>
          </a:p>
        </p:txBody>
      </p:sp>
      <p:pic>
        <p:nvPicPr>
          <p:cNvPr id="7" name="Image 6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B35F27C0-ECC2-18E6-EA49-5E8FE52F9DB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778" y="6208636"/>
            <a:ext cx="839396" cy="568478"/>
          </a:xfrm>
          <a:prstGeom prst="rect">
            <a:avLst/>
          </a:prstGeom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D3A3827C-882D-2172-8B5C-F824C1CB5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102B65"/>
                </a:solidFill>
                <a:latin typeface="Outfit" pitchFamily="2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768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102B65"/>
          </a:solidFill>
          <a:latin typeface="Chakra Petch SemiBold" panose="00000700000000000000" pitchFamily="2" charset="-34"/>
          <a:ea typeface="+mj-ea"/>
          <a:cs typeface="Chakra Petch SemiBold" panose="00000700000000000000" pitchFamily="2" charset="-34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Outfi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6DB431B-F6BB-0734-C22E-F68CFF3B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BCB9B4-C2D3-6A83-C00F-AB3B1D710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02B65"/>
                </a:solidFill>
                <a:latin typeface="Outfit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4C60F-15AE-3FCA-3D6F-D3BF0DE93979}"/>
              </a:ext>
            </a:extLst>
          </p:cNvPr>
          <p:cNvSpPr/>
          <p:nvPr userDrawn="1"/>
        </p:nvSpPr>
        <p:spPr>
          <a:xfrm>
            <a:off x="0" y="5748868"/>
            <a:ext cx="9782175" cy="472512"/>
          </a:xfrm>
          <a:prstGeom prst="rect">
            <a:avLst/>
          </a:prstGeom>
          <a:solidFill>
            <a:srgbClr val="B80E8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b="1" dirty="0">
                <a:solidFill>
                  <a:srgbClr val="FFFFFF"/>
                </a:solidFill>
                <a:latin typeface="Outfit" pitchFamily="2" charset="0"/>
              </a:rPr>
              <a:t>EPITA 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EDA529-2306-5BEE-DA16-BC3173BDDD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93092" y="4988327"/>
            <a:ext cx="2498908" cy="1767016"/>
          </a:xfrm>
          <a:prstGeom prst="rect">
            <a:avLst/>
          </a:prstGeom>
        </p:spPr>
      </p:pic>
      <p:pic>
        <p:nvPicPr>
          <p:cNvPr id="9" name="Image 8" descr="Une image contenant ligne, triangle, art, Symétrie&#10;&#10;Description générée automatiquement">
            <a:extLst>
              <a:ext uri="{FF2B5EF4-FFF2-40B4-BE49-F238E27FC236}">
                <a16:creationId xmlns:a16="http://schemas.microsoft.com/office/drawing/2014/main" id="{C47BBFDD-B484-470F-C3F7-6E0EADED87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3781">
            <a:off x="-1325688" y="-2017205"/>
            <a:ext cx="4327775" cy="5307649"/>
          </a:xfrm>
          <a:prstGeom prst="rect">
            <a:avLst/>
          </a:prstGeom>
        </p:spPr>
      </p:pic>
      <p:pic>
        <p:nvPicPr>
          <p:cNvPr id="10" name="Image 9" descr="Une image contenant ligne, triangle, art, Symétrie&#10;&#10;Description générée automatiquement">
            <a:extLst>
              <a:ext uri="{FF2B5EF4-FFF2-40B4-BE49-F238E27FC236}">
                <a16:creationId xmlns:a16="http://schemas.microsoft.com/office/drawing/2014/main" id="{641A6351-3119-074A-C646-D22119EB27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3781">
            <a:off x="10028113" y="146100"/>
            <a:ext cx="4327775" cy="530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8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rgbClr val="B80E80"/>
          </a:solidFill>
          <a:latin typeface="Chakra Petch SemiBold" panose="00000700000000000000" pitchFamily="2" charset="-34"/>
          <a:ea typeface="+mj-ea"/>
          <a:cs typeface="Chakra Petch SemiBold" panose="000007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4E050-086E-7293-72C0-8C1ADAD021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Quantique et cybersécurité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34D3C0-AE58-BC64-6702-5B7C9F68A6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Enjeux, risques et opportunités de la transition au </a:t>
            </a:r>
            <a:r>
              <a:rPr lang="fr-FR" dirty="0" err="1"/>
              <a:t>postquantique</a:t>
            </a:r>
            <a:endParaRPr lang="fr-FR" dirty="0"/>
          </a:p>
          <a:p>
            <a:r>
              <a:rPr lang="fr-FR" dirty="0"/>
              <a:t>S. ABELARD</a:t>
            </a:r>
          </a:p>
          <a:p>
            <a:r>
              <a:rPr lang="fr-FR" dirty="0"/>
              <a:t>LRE - Laboratoire de Recherche de l’EPITA </a:t>
            </a:r>
          </a:p>
        </p:txBody>
      </p:sp>
    </p:spTree>
    <p:extLst>
      <p:ext uri="{BB962C8B-B14F-4D97-AF65-F5344CB8AC3E}">
        <p14:creationId xmlns:p14="http://schemas.microsoft.com/office/powerpoint/2010/main" val="3989005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2BA389-DA19-9477-C004-D16A6C02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Troisième défi : l’écosystème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DA2DF-1A44-1CB8-8932-FF453544CF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Les agences (inter)étatiques :</a:t>
            </a:r>
          </a:p>
          <a:p>
            <a:pPr marL="1143000" lvl="1" indent="-457200"/>
            <a:r>
              <a:rPr lang="fr-FR" dirty="0">
                <a:solidFill>
                  <a:srgbClr val="00B050"/>
                </a:solidFill>
              </a:rPr>
              <a:t>Standardisation</a:t>
            </a:r>
          </a:p>
          <a:p>
            <a:pPr marL="1143000" lvl="1" indent="-457200"/>
            <a:r>
              <a:rPr lang="fr-FR" dirty="0">
                <a:solidFill>
                  <a:srgbClr val="00B050"/>
                </a:solidFill>
              </a:rPr>
              <a:t>Feuilles de route</a:t>
            </a:r>
          </a:p>
          <a:p>
            <a:pPr marL="1143000" lvl="1" indent="-457200"/>
            <a:r>
              <a:rPr lang="fr-FR" dirty="0">
                <a:solidFill>
                  <a:srgbClr val="FFC000"/>
                </a:solidFill>
              </a:rPr>
              <a:t>Critères de certification</a:t>
            </a:r>
          </a:p>
          <a:p>
            <a:pPr lvl="1" indent="0">
              <a:buNone/>
            </a:pPr>
            <a:endParaRPr lang="fr-F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Les écoles/universités :</a:t>
            </a:r>
          </a:p>
          <a:p>
            <a:pPr marL="1143000" lvl="1" indent="-457200"/>
            <a:r>
              <a:rPr lang="fr-FR" dirty="0">
                <a:solidFill>
                  <a:srgbClr val="00B050"/>
                </a:solidFill>
              </a:rPr>
              <a:t>Recherche</a:t>
            </a:r>
          </a:p>
          <a:p>
            <a:pPr marL="1143000" lvl="1" indent="-457200"/>
            <a:r>
              <a:rPr lang="fr-FR" dirty="0">
                <a:solidFill>
                  <a:srgbClr val="00B050"/>
                </a:solidFill>
              </a:rPr>
              <a:t>Formations adaptées</a:t>
            </a:r>
          </a:p>
          <a:p>
            <a:pPr marL="1143000" lvl="1" indent="-457200"/>
            <a:r>
              <a:rPr lang="fr-FR" dirty="0">
                <a:solidFill>
                  <a:srgbClr val="FFC000"/>
                </a:solidFill>
              </a:rPr>
              <a:t>Transfert/conseil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DA5C794-79D6-3E9F-3785-C1E0B7A973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Les entreprises de la cyber :</a:t>
            </a:r>
          </a:p>
          <a:p>
            <a:pPr marL="1143000" lvl="1" indent="-457200"/>
            <a:r>
              <a:rPr lang="fr-FR" dirty="0">
                <a:solidFill>
                  <a:srgbClr val="00B050"/>
                </a:solidFill>
              </a:rPr>
              <a:t>Travaux de R&amp;D pro-actifs</a:t>
            </a:r>
          </a:p>
          <a:p>
            <a:pPr marL="1143000" lvl="1" indent="-457200"/>
            <a:r>
              <a:rPr lang="fr-FR" dirty="0">
                <a:solidFill>
                  <a:srgbClr val="FFC000"/>
                </a:solidFill>
              </a:rPr>
              <a:t>Intégration dans les produits</a:t>
            </a:r>
          </a:p>
          <a:p>
            <a:pPr marL="1143000" lvl="1" indent="-457200"/>
            <a:r>
              <a:rPr lang="fr-FR" dirty="0">
                <a:solidFill>
                  <a:srgbClr val="FFC000"/>
                </a:solidFill>
              </a:rPr>
              <a:t>Jouent un rôle moteur</a:t>
            </a:r>
          </a:p>
          <a:p>
            <a:endParaRPr lang="fr-F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Les entreprises hors cyber :</a:t>
            </a:r>
          </a:p>
          <a:p>
            <a:pPr marL="1143000" lvl="1" indent="-457200"/>
            <a:r>
              <a:rPr lang="fr-FR" dirty="0">
                <a:solidFill>
                  <a:srgbClr val="FFC000"/>
                </a:solidFill>
              </a:rPr>
              <a:t>Conscience du risque</a:t>
            </a:r>
          </a:p>
          <a:p>
            <a:pPr marL="1143000" lvl="1" indent="-457200"/>
            <a:r>
              <a:rPr lang="fr-FR" dirty="0">
                <a:solidFill>
                  <a:srgbClr val="FF0000"/>
                </a:solidFill>
              </a:rPr>
              <a:t>Plan de transition</a:t>
            </a:r>
          </a:p>
          <a:p>
            <a:pPr marL="1143000" lvl="1" indent="-457200"/>
            <a:r>
              <a:rPr lang="fr-FR" dirty="0">
                <a:solidFill>
                  <a:srgbClr val="FF0000"/>
                </a:solidFill>
              </a:rPr>
              <a:t>Stratégie globale</a:t>
            </a:r>
          </a:p>
          <a:p>
            <a:pPr marL="1143000" lvl="1" indent="-45720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1251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24550-CB6C-56DE-E689-F57ECBE6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71"/>
            <a:ext cx="10515600" cy="879893"/>
          </a:xfrm>
        </p:spPr>
        <p:txBody>
          <a:bodyPr/>
          <a:lstStyle/>
          <a:p>
            <a:r>
              <a:rPr lang="fr-FR" dirty="0"/>
              <a:t>La contribution d’EPITA à l’écosystème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01C785-178B-F46E-F1D4-36745F949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404" y="1000664"/>
            <a:ext cx="5837208" cy="536563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80E80"/>
                </a:solidFill>
              </a:rPr>
              <a:t>Recherche et enseignement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Majeure Quantique</a:t>
            </a:r>
          </a:p>
          <a:p>
            <a:pPr marL="1143000" lvl="1" indent="-457200"/>
            <a:r>
              <a:rPr lang="fr-FR" dirty="0"/>
              <a:t>Programmation quantique</a:t>
            </a:r>
          </a:p>
          <a:p>
            <a:pPr marL="1143000" lvl="1" indent="-457200"/>
            <a:r>
              <a:rPr lang="fr-FR" dirty="0"/>
              <a:t>Crypto </a:t>
            </a:r>
            <a:r>
              <a:rPr lang="fr-FR" dirty="0" err="1"/>
              <a:t>postquantique</a:t>
            </a:r>
            <a:endParaRPr lang="fr-F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SECURESPHERE by EPITA</a:t>
            </a:r>
          </a:p>
          <a:p>
            <a:pPr marL="1143000" lvl="1" indent="-457200"/>
            <a:r>
              <a:rPr lang="fr-FR" dirty="0"/>
              <a:t>Formation continue</a:t>
            </a:r>
          </a:p>
          <a:p>
            <a:pPr marL="1143000" lvl="1" indent="-457200"/>
            <a:r>
              <a:rPr lang="fr-FR" dirty="0"/>
              <a:t>Certifications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Activités scientifiques</a:t>
            </a:r>
          </a:p>
          <a:p>
            <a:pPr marL="1143000" lvl="1" indent="-457200"/>
            <a:r>
              <a:rPr lang="fr-FR" dirty="0"/>
              <a:t>Cryptanalyse</a:t>
            </a:r>
          </a:p>
          <a:p>
            <a:pPr marL="1143000" lvl="1" indent="-457200"/>
            <a:r>
              <a:rPr lang="fr-FR" dirty="0"/>
              <a:t>Conception et implémentation de protocoles </a:t>
            </a:r>
            <a:r>
              <a:rPr lang="fr-FR" dirty="0" err="1"/>
              <a:t>postquantiques</a:t>
            </a:r>
            <a:endParaRPr lang="fr-FR" dirty="0"/>
          </a:p>
          <a:p>
            <a:pPr marL="1143000" lvl="1" indent="-457200"/>
            <a:r>
              <a:rPr lang="fr-FR" dirty="0"/>
              <a:t>Cryptographie quantique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278513-D33C-8010-E2CD-D07161AAC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00663"/>
            <a:ext cx="5920596" cy="517584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80E80"/>
                </a:solidFill>
              </a:rPr>
              <a:t>Objectifs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Préparer les étudiants à l’impact </a:t>
            </a:r>
            <a:r>
              <a:rPr lang="fr-FR"/>
              <a:t>du quantique </a:t>
            </a:r>
            <a:r>
              <a:rPr lang="fr-FR" dirty="0"/>
              <a:t>(réseaux, sécurité)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Préparer les étudiants aux technologies quantiques (QKD, ordinateur quantique)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Sensibiliser les acteurs du privé (décideurs, RSSI, analystes,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Permettre à des professionnels de réorienter leur carrière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dirty="0">
              <a:solidFill>
                <a:srgbClr val="B80E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92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E052C1-B17F-6ECD-4947-92B5B07B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751"/>
            <a:ext cx="10515600" cy="851200"/>
          </a:xfrm>
        </p:spPr>
        <p:txBody>
          <a:bodyPr/>
          <a:lstStyle/>
          <a:p>
            <a:r>
              <a:rPr lang="fr-FR" dirty="0"/>
              <a:t>La chaire IQC (Impact of Quantum </a:t>
            </a:r>
            <a:r>
              <a:rPr lang="fr-FR" dirty="0" err="1"/>
              <a:t>Computing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F8EFBB-1BAC-6ACB-3375-4B9796651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645" y="1778779"/>
            <a:ext cx="5181600" cy="371262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B80E80"/>
                </a:solidFill>
              </a:rPr>
              <a:t>Environnement de la chaire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Start-ups du quantique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Grands groupes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Projets de recherche :</a:t>
            </a:r>
          </a:p>
          <a:p>
            <a:pPr marL="1143000" lvl="1" indent="-457200"/>
            <a:r>
              <a:rPr lang="fr-FR" dirty="0"/>
              <a:t>Cryptanalyse</a:t>
            </a:r>
          </a:p>
          <a:p>
            <a:pPr marL="1143000" lvl="1" indent="-457200"/>
            <a:r>
              <a:rPr lang="fr-FR" dirty="0"/>
              <a:t>Protocoles</a:t>
            </a:r>
          </a:p>
          <a:p>
            <a:pPr marL="1143000" lvl="1" indent="-457200"/>
            <a:r>
              <a:rPr lang="fr-FR" dirty="0"/>
              <a:t>Crypto quantique</a:t>
            </a:r>
          </a:p>
          <a:p>
            <a:pPr marL="1143000" lvl="1" indent="-457200"/>
            <a:r>
              <a:rPr lang="fr-FR" dirty="0"/>
              <a:t>Déploiement industriel</a:t>
            </a:r>
          </a:p>
          <a:p>
            <a:pPr marL="1143000" lvl="1" indent="-457200"/>
            <a:endParaRPr lang="fr-FR" dirty="0"/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B53C7F-2F7E-1686-78B4-189BF8B67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5245" y="1778779"/>
            <a:ext cx="6695536" cy="371262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B80E80"/>
                </a:solidFill>
              </a:rPr>
              <a:t>Nos sponsors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/>
              <a:t>Les piliers : </a:t>
            </a:r>
            <a:r>
              <a:rPr lang="fr-FR" dirty="0"/>
              <a:t>pilotent, disposent d’un programme de travail, de propriété intellectuelle et de visibilité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/>
              <a:t>Les sponsors : </a:t>
            </a:r>
            <a:r>
              <a:rPr lang="fr-FR" dirty="0"/>
              <a:t>participent à l’animation, visibilité lors des événements de la chaire</a:t>
            </a:r>
            <a:endParaRPr lang="fr-FR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/>
              <a:t>Les observateurs : </a:t>
            </a:r>
            <a:r>
              <a:rPr lang="fr-FR" dirty="0"/>
              <a:t>suivent les derniers résultats et tendances du domaine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1E8ABE7-A3E1-23CD-C46A-4BA542E3D514}"/>
              </a:ext>
            </a:extLst>
          </p:cNvPr>
          <p:cNvSpPr txBox="1"/>
          <p:nvPr/>
        </p:nvSpPr>
        <p:spPr>
          <a:xfrm>
            <a:off x="1019001" y="784804"/>
            <a:ext cx="10153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B80E80"/>
                </a:solidFill>
                <a:latin typeface="Outfit"/>
              </a:rPr>
              <a:t>Objectif : </a:t>
            </a:r>
            <a:r>
              <a:rPr lang="fr-FR" sz="2800" dirty="0">
                <a:solidFill>
                  <a:srgbClr val="B80E80"/>
                </a:solidFill>
                <a:latin typeface="Outfit"/>
              </a:rPr>
              <a:t>structurer et développer l’enseignement à l’intersection </a:t>
            </a:r>
          </a:p>
          <a:p>
            <a:r>
              <a:rPr lang="fr-FR" sz="2800" dirty="0">
                <a:solidFill>
                  <a:srgbClr val="B80E80"/>
                </a:solidFill>
                <a:latin typeface="Outfit"/>
              </a:rPr>
              <a:t>des technologies quantiques et de la cybersécurité.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CC37019-2B0F-2A38-1077-BC6AC23A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5814" y="5707242"/>
            <a:ext cx="2492385" cy="635988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57F5403-81FD-579B-A42C-3676CCFB6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5782461"/>
            <a:ext cx="2286000" cy="9144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B6DB000-DA48-463A-C9C8-C6DB9DDF0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13" y="5385530"/>
            <a:ext cx="2391422" cy="12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9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2EDBF-156B-D1AF-F77A-84D28A44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Le quantique et ses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09234-0936-E035-C001-D97213C49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800" dirty="0"/>
              <a:t>La physique quantique est une révolution majeure du XXe siècle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800" dirty="0"/>
              <a:t>Engouement pour les technologies quantiques au XXIe siècle</a:t>
            </a:r>
          </a:p>
          <a:p>
            <a:pPr marL="1143000" lvl="1" indent="-457200"/>
            <a:r>
              <a:rPr lang="fr-FR" sz="1800" dirty="0"/>
              <a:t>Capteurs quantiques (peu matures mais impact potentiel énorme)</a:t>
            </a:r>
          </a:p>
          <a:p>
            <a:pPr marL="1143000" lvl="1" indent="-457200"/>
            <a:r>
              <a:rPr lang="fr-FR" sz="1800" b="1" dirty="0">
                <a:solidFill>
                  <a:srgbClr val="B80E80"/>
                </a:solidFill>
              </a:rPr>
              <a:t>Communications quantiques </a:t>
            </a:r>
            <a:r>
              <a:rPr lang="fr-FR" sz="1800" dirty="0"/>
              <a:t>(théoriquement inviolables)</a:t>
            </a:r>
          </a:p>
          <a:p>
            <a:pPr marL="1143000" lvl="1" indent="-457200"/>
            <a:r>
              <a:rPr lang="fr-FR" sz="1800" dirty="0"/>
              <a:t>Ordinateurs quantiques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1800" dirty="0"/>
              <a:t> L’ordinateur quantique</a:t>
            </a:r>
          </a:p>
          <a:p>
            <a:pPr marL="1143000" lvl="1" indent="-457200"/>
            <a:r>
              <a:rPr lang="fr-FR" sz="1800" dirty="0"/>
              <a:t>Chimie/pharma</a:t>
            </a:r>
          </a:p>
          <a:p>
            <a:pPr marL="1143000" lvl="1" indent="-457200"/>
            <a:r>
              <a:rPr lang="fr-FR" sz="1800" dirty="0"/>
              <a:t>Optimisation</a:t>
            </a:r>
          </a:p>
          <a:p>
            <a:pPr marL="1143000" lvl="1" indent="-457200"/>
            <a:r>
              <a:rPr lang="fr-FR" sz="1800" b="1" dirty="0">
                <a:solidFill>
                  <a:srgbClr val="B80E80"/>
                </a:solidFill>
              </a:rPr>
              <a:t>Cryptanalyse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AA8479-B74D-604C-7B65-68D7A0A8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935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231CF-7E78-4012-E0B3-4C0226B9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L’ordinateur quantique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F99E25-2E3E-4198-84D5-2236A2D49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Utilise</a:t>
            </a:r>
            <a:r>
              <a:rPr lang="en-US" dirty="0"/>
              <a:t> la physique </a:t>
            </a:r>
            <a:r>
              <a:rPr lang="en-US" dirty="0" err="1"/>
              <a:t>quantique</a:t>
            </a:r>
            <a:r>
              <a:rPr lang="en-US" dirty="0"/>
              <a:t> </a:t>
            </a:r>
          </a:p>
          <a:p>
            <a:r>
              <a:rPr lang="en-US" dirty="0"/>
              <a:t>(qubits au lieu de bits </a:t>
            </a:r>
            <a:r>
              <a:rPr lang="en-US" dirty="0" err="1"/>
              <a:t>classiques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Significativement</a:t>
            </a:r>
            <a:r>
              <a:rPr lang="en-US" dirty="0"/>
              <a:t> plus </a:t>
            </a:r>
            <a:r>
              <a:rPr lang="en-US" dirty="0" err="1"/>
              <a:t>efficace</a:t>
            </a:r>
            <a:r>
              <a:rPr lang="en-US" dirty="0"/>
              <a:t> que les </a:t>
            </a:r>
            <a:r>
              <a:rPr lang="en-US" dirty="0" err="1"/>
              <a:t>ordinateurs</a:t>
            </a:r>
            <a:r>
              <a:rPr lang="en-US" dirty="0"/>
              <a:t> </a:t>
            </a:r>
            <a:r>
              <a:rPr lang="en-US" dirty="0" err="1"/>
              <a:t>classiques</a:t>
            </a:r>
            <a:r>
              <a:rPr lang="en-US" dirty="0"/>
              <a:t> sur </a:t>
            </a:r>
            <a:r>
              <a:rPr lang="en-US" dirty="0" err="1"/>
              <a:t>certains</a:t>
            </a:r>
            <a:r>
              <a:rPr lang="en-US" dirty="0"/>
              <a:t> </a:t>
            </a:r>
            <a:r>
              <a:rPr lang="en-US" dirty="0" err="1"/>
              <a:t>problèmes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péril</a:t>
            </a:r>
            <a:r>
              <a:rPr lang="en-US" dirty="0"/>
              <a:t> les standards de </a:t>
            </a:r>
            <a:r>
              <a:rPr lang="en-US" dirty="0" err="1"/>
              <a:t>cryptographie</a:t>
            </a:r>
            <a:r>
              <a:rPr lang="en-US" dirty="0"/>
              <a:t> </a:t>
            </a:r>
            <a:r>
              <a:rPr lang="en-US" dirty="0" err="1"/>
              <a:t>actuel</a:t>
            </a:r>
            <a:r>
              <a:rPr lang="en-US" dirty="0"/>
              <a:t> (Shor 94)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Il </a:t>
            </a:r>
            <a:r>
              <a:rPr lang="en-US" dirty="0" err="1"/>
              <a:t>reste</a:t>
            </a:r>
            <a:r>
              <a:rPr lang="en-US" dirty="0"/>
              <a:t> de </a:t>
            </a:r>
            <a:r>
              <a:rPr lang="en-US" dirty="0" err="1"/>
              <a:t>nombreux</a:t>
            </a:r>
            <a:r>
              <a:rPr lang="en-US" dirty="0"/>
              <a:t> </a:t>
            </a:r>
            <a:r>
              <a:rPr lang="en-US" dirty="0" err="1"/>
              <a:t>défis</a:t>
            </a:r>
            <a:r>
              <a:rPr lang="en-US" dirty="0"/>
              <a:t> techniques à </a:t>
            </a:r>
            <a:r>
              <a:rPr lang="en-US" dirty="0" err="1"/>
              <a:t>résoudre</a:t>
            </a:r>
            <a:r>
              <a:rPr lang="en-US" dirty="0"/>
              <a:t> !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6A2C667-90AF-FA7F-EE5A-CF8CA0DA3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28192" r="-1" b="24570"/>
          <a:stretch>
            <a:fillRect/>
          </a:stretch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266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573B10-6560-71F8-4005-55C429DAB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815"/>
          </a:xfrm>
        </p:spPr>
        <p:txBody>
          <a:bodyPr/>
          <a:lstStyle/>
          <a:p>
            <a:r>
              <a:rPr lang="fr-FR" dirty="0"/>
              <a:t>Cryptographie (post)quantique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1E51B0-A1A6-FF8D-5DEE-46EF30B1B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028" y="1330744"/>
            <a:ext cx="5384527" cy="4351338"/>
          </a:xfrm>
        </p:spPr>
        <p:txBody>
          <a:bodyPr/>
          <a:lstStyle/>
          <a:p>
            <a:r>
              <a:rPr lang="fr-FR" dirty="0">
                <a:solidFill>
                  <a:srgbClr val="B80E80"/>
                </a:solidFill>
              </a:rPr>
              <a:t>Cryptographie </a:t>
            </a:r>
            <a:r>
              <a:rPr lang="fr-FR" dirty="0" err="1">
                <a:solidFill>
                  <a:srgbClr val="B80E80"/>
                </a:solidFill>
              </a:rPr>
              <a:t>postquantique</a:t>
            </a:r>
            <a:endParaRPr lang="fr-FR" dirty="0">
              <a:solidFill>
                <a:srgbClr val="B80E8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Nouveaux algorithmes résistant à l’ordinateur quantique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Déployée sur tous les terminaux (ordinateurs, smartphones,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On résiste au quantique avec une </a:t>
            </a:r>
            <a:r>
              <a:rPr lang="fr-FR" b="1" dirty="0"/>
              <a:t>infrastructure classique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055BDF-8788-013D-BFBA-18DD4A837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7668" y="1333020"/>
            <a:ext cx="5551304" cy="2807659"/>
          </a:xfrm>
        </p:spPr>
        <p:txBody>
          <a:bodyPr/>
          <a:lstStyle/>
          <a:p>
            <a:r>
              <a:rPr lang="fr-FR" dirty="0">
                <a:solidFill>
                  <a:srgbClr val="B80E80"/>
                </a:solidFill>
              </a:rPr>
              <a:t>Cryptographie quantique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Lien quantique sécurisé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Tout espion est démasqué (principe de physique quantique)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Pas besoin d’avoir un ordinateur quantique pour cela!</a:t>
            </a:r>
            <a:endParaRPr lang="fr-FR" b="1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700B74-4A8E-32CF-CDC9-F104CDC52D29}"/>
              </a:ext>
            </a:extLst>
          </p:cNvPr>
          <p:cNvSpPr txBox="1"/>
          <p:nvPr/>
        </p:nvSpPr>
        <p:spPr>
          <a:xfrm>
            <a:off x="724618" y="4744529"/>
            <a:ext cx="106164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Nous parlerons exclusivement de </a:t>
            </a:r>
            <a:r>
              <a:rPr lang="fr-FR" sz="2800" dirty="0" err="1"/>
              <a:t>postquantique</a:t>
            </a:r>
            <a:r>
              <a:rPr lang="fr-FR" sz="2800" dirty="0"/>
              <a:t> ce soir car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La cryptographie quantique est un sujet de niche encore peu mature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B80E80"/>
                </a:solidFill>
              </a:rPr>
              <a:t>Le </a:t>
            </a:r>
            <a:r>
              <a:rPr lang="fr-FR" sz="2800" dirty="0" err="1">
                <a:solidFill>
                  <a:srgbClr val="B80E80"/>
                </a:solidFill>
              </a:rPr>
              <a:t>postquantique</a:t>
            </a:r>
            <a:r>
              <a:rPr lang="fr-FR" sz="2800" dirty="0">
                <a:solidFill>
                  <a:srgbClr val="B80E80"/>
                </a:solidFill>
              </a:rPr>
              <a:t> impacte tout le monde à courte échéance</a:t>
            </a:r>
          </a:p>
        </p:txBody>
      </p:sp>
    </p:spTree>
    <p:extLst>
      <p:ext uri="{BB962C8B-B14F-4D97-AF65-F5344CB8AC3E}">
        <p14:creationId xmlns:p14="http://schemas.microsoft.com/office/powerpoint/2010/main" val="128119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68FD0E-3844-65F0-7746-F4C586B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/>
          <a:lstStyle/>
          <a:p>
            <a:r>
              <a:rPr lang="fr-FR" dirty="0"/>
              <a:t>La menace quantique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CB7562-C381-C797-857D-1E0773571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629" y="1253331"/>
            <a:ext cx="5841522" cy="4701834"/>
          </a:xfrm>
        </p:spPr>
        <p:txBody>
          <a:bodyPr>
            <a:normAutofit fontScale="92500"/>
          </a:bodyPr>
          <a:lstStyle/>
          <a:p>
            <a:r>
              <a:rPr lang="fr-FR" dirty="0">
                <a:solidFill>
                  <a:srgbClr val="B80E80"/>
                </a:solidFill>
              </a:rPr>
              <a:t>Quelle menace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Fin de la cryptographie asymétrique</a:t>
            </a:r>
          </a:p>
          <a:p>
            <a:pPr marL="1143000" lvl="1" indent="-457200"/>
            <a:r>
              <a:rPr lang="fr-FR" dirty="0"/>
              <a:t>RSA-1048 = 400 ans (classique)</a:t>
            </a:r>
          </a:p>
          <a:p>
            <a:pPr marL="1143000" lvl="1" indent="-457200"/>
            <a:r>
              <a:rPr lang="fr-FR" dirty="0"/>
              <a:t>Quelques heures avec assez de qubits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La cryptographie symétrique est  (relativement) épargnée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La cryptographie asymétrique c’est</a:t>
            </a:r>
          </a:p>
          <a:p>
            <a:pPr marL="1143000" lvl="1" indent="-457200"/>
            <a:r>
              <a:rPr lang="fr-FR" dirty="0"/>
              <a:t>Internet (TLS, DNSSEC, etc.)</a:t>
            </a:r>
          </a:p>
          <a:p>
            <a:pPr marL="1143000" lvl="1" indent="-457200"/>
            <a:r>
              <a:rPr lang="fr-FR" dirty="0"/>
              <a:t>Cartes bleues</a:t>
            </a:r>
          </a:p>
          <a:p>
            <a:pPr marL="1143000" lvl="1" indent="-457200"/>
            <a:r>
              <a:rPr lang="fr-FR" dirty="0"/>
              <a:t>Bien d’autres choses…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Impact : trillions de dollars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6F6398-3EEB-9006-0E8C-91C694627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549814"/>
          </a:xfrm>
        </p:spPr>
        <p:txBody>
          <a:bodyPr>
            <a:normAutofit fontScale="92500"/>
          </a:bodyPr>
          <a:lstStyle/>
          <a:p>
            <a:r>
              <a:rPr lang="fr-FR" dirty="0">
                <a:solidFill>
                  <a:srgbClr val="B80E80"/>
                </a:solidFill>
              </a:rPr>
              <a:t>Quand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7DF054C-023F-CDD7-F2BB-D59EED44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151" y="1803145"/>
            <a:ext cx="5629109" cy="41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7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0B84A4-6A9C-F5D4-CF2A-FE298AD3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1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 err="1"/>
              <a:t>Postquantique</a:t>
            </a:r>
            <a:r>
              <a:rPr lang="fr-FR" dirty="0"/>
              <a:t>, quand et pourquoi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5067F-F4D5-0A39-026D-FB81C554B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477282"/>
            <a:ext cx="5181600" cy="3216944"/>
          </a:xfrm>
        </p:spPr>
        <p:txBody>
          <a:bodyPr>
            <a:normAutofit/>
          </a:bodyPr>
          <a:lstStyle/>
          <a:p>
            <a:r>
              <a:rPr lang="fr-FR" dirty="0"/>
              <a:t>Ne pas exagérer la menace, mais…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Quid des secrets long terme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Et du cycle de vie (hardware)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Combien de temps faut-il pour</a:t>
            </a:r>
          </a:p>
          <a:p>
            <a:pPr marL="1143000" lvl="1" indent="-457200"/>
            <a:r>
              <a:rPr lang="fr-FR" dirty="0"/>
              <a:t>Identifier des standards ?</a:t>
            </a:r>
          </a:p>
          <a:p>
            <a:pPr marL="1143000" lvl="1" indent="-457200"/>
            <a:r>
              <a:rPr lang="fr-FR" dirty="0"/>
              <a:t>Les implémenter ?</a:t>
            </a:r>
          </a:p>
          <a:p>
            <a:pPr marL="1143000" lvl="1" indent="-457200"/>
            <a:r>
              <a:rPr lang="fr-FR" dirty="0"/>
              <a:t>Remplacer la cryptographie ?</a:t>
            </a:r>
          </a:p>
        </p:txBody>
      </p:sp>
      <p:pic>
        <p:nvPicPr>
          <p:cNvPr id="1026" name="Picture 2" descr="Bado, le blog: « La fin du monde ... en caricatures! » (les inédits)">
            <a:extLst>
              <a:ext uri="{FF2B5EF4-FFF2-40B4-BE49-F238E27FC236}">
                <a16:creationId xmlns:a16="http://schemas.microsoft.com/office/drawing/2014/main" id="{0329B759-2B8A-1870-804C-3007A012E94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9914" y="1583985"/>
            <a:ext cx="5181600" cy="27203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DFD072B-7977-3043-71E6-F29FA17DE9A6}"/>
              </a:ext>
            </a:extLst>
          </p:cNvPr>
          <p:cNvSpPr txBox="1"/>
          <p:nvPr/>
        </p:nvSpPr>
        <p:spPr>
          <a:xfrm>
            <a:off x="838200" y="4927139"/>
            <a:ext cx="9730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réponse des agences (NIST, ANSSI, BSI, UE) :</a:t>
            </a:r>
          </a:p>
          <a:p>
            <a:r>
              <a:rPr lang="fr-FR" sz="2800" b="1" dirty="0">
                <a:solidFill>
                  <a:srgbClr val="B80E80"/>
                </a:solidFill>
              </a:rPr>
              <a:t>Planifier la transition dès maintenant (avant fin 2026)</a:t>
            </a:r>
          </a:p>
          <a:p>
            <a:r>
              <a:rPr lang="fr-FR" sz="2800" b="1" dirty="0">
                <a:solidFill>
                  <a:srgbClr val="B80E80"/>
                </a:solidFill>
              </a:rPr>
              <a:t>Transition effective en 2035 (2030 pour applications sensibles)</a:t>
            </a:r>
          </a:p>
        </p:txBody>
      </p:sp>
    </p:spTree>
    <p:extLst>
      <p:ext uri="{BB962C8B-B14F-4D97-AF65-F5344CB8AC3E}">
        <p14:creationId xmlns:p14="http://schemas.microsoft.com/office/powerpoint/2010/main" val="10564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0F42C-5BC4-755A-006D-5A7837C9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705"/>
          </a:xfrm>
        </p:spPr>
        <p:txBody>
          <a:bodyPr/>
          <a:lstStyle/>
          <a:p>
            <a:r>
              <a:rPr lang="fr-FR" dirty="0"/>
              <a:t>Cadre réglementaire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23167-DE0A-136C-6BBF-89FEE4BC4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06106"/>
            <a:ext cx="5181600" cy="4770857"/>
          </a:xfrm>
        </p:spPr>
        <p:txBody>
          <a:bodyPr/>
          <a:lstStyle/>
          <a:p>
            <a:r>
              <a:rPr lang="fr-FR" dirty="0">
                <a:solidFill>
                  <a:srgbClr val="B80E80"/>
                </a:solidFill>
              </a:rPr>
              <a:t>Aux Etats-Unis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Le NIST déprécie les standards RSA/ECC à partir de 2030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Le NIST les interdit après 2035</a:t>
            </a: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fr-FR" dirty="0">
                <a:solidFill>
                  <a:srgbClr val="B80E80"/>
                </a:solidFill>
              </a:rPr>
              <a:t>Pour viser le marché US, la cryptographie </a:t>
            </a:r>
            <a:r>
              <a:rPr lang="fr-FR" dirty="0" err="1">
                <a:solidFill>
                  <a:srgbClr val="B80E80"/>
                </a:solidFill>
              </a:rPr>
              <a:t>postquantique</a:t>
            </a:r>
            <a:r>
              <a:rPr lang="fr-FR" dirty="0">
                <a:solidFill>
                  <a:srgbClr val="B80E80"/>
                </a:solidFill>
              </a:rPr>
              <a:t> est devenue obligatoire !</a:t>
            </a:r>
          </a:p>
          <a:p>
            <a:r>
              <a:rPr lang="fr-FR" dirty="0"/>
              <a:t>Le NIST </a:t>
            </a:r>
            <a:r>
              <a:rPr lang="fr-FR" b="1" dirty="0"/>
              <a:t>décourage</a:t>
            </a:r>
            <a:r>
              <a:rPr lang="fr-FR" dirty="0"/>
              <a:t> les solutions dites hybrides (mélangeant classique et </a:t>
            </a:r>
            <a:r>
              <a:rPr lang="fr-FR" dirty="0" err="1"/>
              <a:t>postquantique</a:t>
            </a:r>
            <a:r>
              <a:rPr lang="fr-FR" dirty="0"/>
              <a:t>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1B4AE6-D513-F9CC-9028-01F9BBD32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06106"/>
            <a:ext cx="5181600" cy="4770857"/>
          </a:xfrm>
        </p:spPr>
        <p:txBody>
          <a:bodyPr/>
          <a:lstStyle/>
          <a:p>
            <a:r>
              <a:rPr lang="fr-FR" dirty="0">
                <a:solidFill>
                  <a:srgbClr val="B80E80"/>
                </a:solidFill>
              </a:rPr>
              <a:t>Feuille de route UE (2024):</a:t>
            </a:r>
            <a:endParaRPr lang="fr-F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Plan UE validé par toutes les agences nationales (fin 2026)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Systèmes critiques protégés par du </a:t>
            </a:r>
            <a:r>
              <a:rPr lang="fr-FR" dirty="0" err="1"/>
              <a:t>postquantique</a:t>
            </a:r>
            <a:r>
              <a:rPr lang="fr-FR" dirty="0"/>
              <a:t> (2030)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Transition complète vers le </a:t>
            </a:r>
            <a:r>
              <a:rPr lang="fr-FR" dirty="0" err="1"/>
              <a:t>postquantique</a:t>
            </a:r>
            <a:r>
              <a:rPr lang="fr-FR" dirty="0"/>
              <a:t> (2035*)</a:t>
            </a:r>
          </a:p>
          <a:p>
            <a:r>
              <a:rPr lang="fr-FR" dirty="0"/>
              <a:t>L’UE </a:t>
            </a:r>
            <a:r>
              <a:rPr lang="fr-FR" b="1" dirty="0"/>
              <a:t>recommande</a:t>
            </a:r>
            <a:r>
              <a:rPr lang="fr-FR" dirty="0"/>
              <a:t> des solutions hybrides (au cas où manque de maturité sur </a:t>
            </a:r>
            <a:r>
              <a:rPr lang="fr-FR" dirty="0" err="1"/>
              <a:t>postquantique</a:t>
            </a:r>
            <a:r>
              <a:rPr lang="fr-FR" dirty="0"/>
              <a:t>)  </a:t>
            </a:r>
          </a:p>
          <a:p>
            <a:pPr marL="1143000" lvl="1" indent="-45720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48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6B970-2C0A-8B05-1247-FFAC6E54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 défi : quels standards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DCE41-ABD5-07FA-4FD7-0329FF9372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La NSA alerte dès 2015 sur l’imminence de la menace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Le NIST lance une compétition</a:t>
            </a:r>
          </a:p>
          <a:p>
            <a:pPr marL="1143000" lvl="1" indent="-457200"/>
            <a:r>
              <a:rPr lang="fr-FR" dirty="0"/>
              <a:t>82 candidats soumis au NIST</a:t>
            </a:r>
          </a:p>
          <a:p>
            <a:pPr marL="1143000" lvl="1" indent="-457200"/>
            <a:r>
              <a:rPr lang="fr-FR" dirty="0"/>
              <a:t>Neuf ans de compétition…</a:t>
            </a:r>
          </a:p>
          <a:p>
            <a:pPr marL="1143000" lvl="1" indent="-457200"/>
            <a:r>
              <a:rPr lang="fr-FR" dirty="0"/>
              <a:t>Quatre standards retenus (2024)</a:t>
            </a:r>
          </a:p>
          <a:p>
            <a:pPr marL="1143000" lvl="1" indent="-457200"/>
            <a:r>
              <a:rPr lang="fr-FR" dirty="0"/>
              <a:t>14 candidats encore en lice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D’autres pays ont leurs propres campagnes (Chine, Corée du Sud)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L’Europe finance la recherche sur le </a:t>
            </a:r>
            <a:r>
              <a:rPr lang="fr-FR" dirty="0" err="1"/>
              <a:t>postquantique</a:t>
            </a:r>
            <a:r>
              <a:rPr lang="fr-FR" dirty="0"/>
              <a:t> depuis 2015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99104A-400D-99CF-7D95-FC53DEB2F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904781" cy="4351338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rgbClr val="B80E80"/>
                </a:solidFill>
              </a:rPr>
              <a:t>Le rôle de la communauté scientifique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Au moins un co-auteur français dans 3 des 4 standards du NIST (100% avec un co-auteur européen)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Rapports de l’ENISA confiés à des chercheurs européens dès 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Feuille de route UE en 2024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De nombreuses start-up ont été fondées par des académiques pour soutenir la transition </a:t>
            </a:r>
            <a:r>
              <a:rPr lang="fr-FR" dirty="0" err="1"/>
              <a:t>postquantique</a:t>
            </a:r>
            <a:r>
              <a:rPr lang="fr-FR" dirty="0"/>
              <a:t> (conseil, bibliothèques logicielles)</a:t>
            </a:r>
          </a:p>
        </p:txBody>
      </p:sp>
    </p:spTree>
    <p:extLst>
      <p:ext uri="{BB962C8B-B14F-4D97-AF65-F5344CB8AC3E}">
        <p14:creationId xmlns:p14="http://schemas.microsoft.com/office/powerpoint/2010/main" val="325315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BAD7D1-8888-7B97-1758-46024E4F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Deuxième défi : la transition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31148-0659-1604-B6F8-E3549B9E46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rgbClr val="B80E80"/>
                </a:solidFill>
              </a:rPr>
              <a:t>Un défi technique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Quel standard choisir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Impact sur la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Remplacement des outils (software, hardware, manuels)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B80E80"/>
                </a:solidFill>
              </a:rPr>
              <a:t>Crypto-agilité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Rétrocompatibilité, parfois interopérabilité (ex : OTAN)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9927F3-01BD-2CA8-F67A-01C244133B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rgbClr val="B80E80"/>
                </a:solidFill>
              </a:rPr>
              <a:t>Mais aussi politique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Réaliser un inventaire (pas si simple en pratique)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Prioriser les cas d’usage (ex : confidentialité &gt; intégrité)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Repenser les protocoles ? (standards CCSDS du spatial)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B80E80"/>
                </a:solidFill>
              </a:rPr>
              <a:t>Approche au cas par cas !</a:t>
            </a:r>
          </a:p>
        </p:txBody>
      </p:sp>
    </p:spTree>
    <p:extLst>
      <p:ext uri="{BB962C8B-B14F-4D97-AF65-F5344CB8AC3E}">
        <p14:creationId xmlns:p14="http://schemas.microsoft.com/office/powerpoint/2010/main" val="25789362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C9FFC547B77C45BDA9CB19BDCB61B0" ma:contentTypeVersion="20" ma:contentTypeDescription="Crée un document." ma:contentTypeScope="" ma:versionID="3182ef092911a3fe9bc6d15e0cbafba1">
  <xsd:schema xmlns:xsd="http://www.w3.org/2001/XMLSchema" xmlns:xs="http://www.w3.org/2001/XMLSchema" xmlns:p="http://schemas.microsoft.com/office/2006/metadata/properties" xmlns:ns2="8f161899-35c3-48e7-a3f5-63167db84c8d" xmlns:ns3="342223b3-5d1a-4d46-a10b-bb14a112a4b9" targetNamespace="http://schemas.microsoft.com/office/2006/metadata/properties" ma:root="true" ma:fieldsID="8e57e89bddc368da12cf92b88227c7d3" ns2:_="" ns3:_="">
    <xsd:import namespace="8f161899-35c3-48e7-a3f5-63167db84c8d"/>
    <xsd:import namespace="342223b3-5d1a-4d46-a10b-bb14a112a4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Flow_SignoffStatu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Location" minOccurs="0"/>
                <xsd:element ref="ns3:MediaServiceSearchProperties" minOccurs="0"/>
                <xsd:element ref="ns3:MediaServiceBillingMetadata" minOccurs="0"/>
                <xsd:element ref="ns3:Groupe" minOccurs="0"/>
                <xsd:element ref="ns3:Projet_x005b_M_x005d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161899-35c3-48e7-a3f5-63167db84c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489cb66-1184-4056-9081-39aa9490dc4d}" ma:internalName="TaxCatchAll" ma:showField="CatchAllData" ma:web="8f161899-35c3-48e7-a3f5-63167db84c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2223b3-5d1a-4d46-a10b-bb14a112a4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Flow_SignoffStatus" ma:index="13" nillable="true" ma:displayName="État de validation" ma:internalName="_x00c9_tat_x0020_de_x0020_validation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94a43d38-6610-4186-890e-37907fc4e3f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  <xsd:element name="Groupe" ma:index="25" nillable="true" ma:displayName="Groupe" ma:format="Dropdown" ma:list="UserInfo" ma:SharePointGroup="0" ma:internalName="Group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rojet_x005b_M_x005d_" ma:index="26" nillable="true" ma:displayName="Projet [M]" ma:format="Dropdown" ma:internalName="Projet_x005b_M_x005d_">
      <xsd:simpleType>
        <xsd:restriction base="dms:Choice">
          <xsd:enumeration value="A FAIRE"/>
          <xsd:enumeration value="EN COURS"/>
          <xsd:enumeration value="FAI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161899-35c3-48e7-a3f5-63167db84c8d" xsi:nil="true"/>
    <lcf76f155ced4ddcb4097134ff3c332f xmlns="342223b3-5d1a-4d46-a10b-bb14a112a4b9">
      <Terms xmlns="http://schemas.microsoft.com/office/infopath/2007/PartnerControls"/>
    </lcf76f155ced4ddcb4097134ff3c332f>
    <_Flow_SignoffStatus xmlns="342223b3-5d1a-4d46-a10b-bb14a112a4b9" xsi:nil="true"/>
    <MediaLengthInSeconds xmlns="342223b3-5d1a-4d46-a10b-bb14a112a4b9" xsi:nil="true"/>
    <SharedWithUsers xmlns="8f161899-35c3-48e7-a3f5-63167db84c8d">
      <UserInfo>
        <DisplayName/>
        <AccountId xsi:nil="true"/>
        <AccountType/>
      </UserInfo>
    </SharedWithUsers>
    <Groupe xmlns="342223b3-5d1a-4d46-a10b-bb14a112a4b9">
      <UserInfo>
        <DisplayName/>
        <AccountId xsi:nil="true"/>
        <AccountType/>
      </UserInfo>
    </Groupe>
    <Projet_x005b_M_x005d_ xmlns="342223b3-5d1a-4d46-a10b-bb14a112a4b9" xsi:nil="true"/>
  </documentManagement>
</p:properties>
</file>

<file path=customXml/itemProps1.xml><?xml version="1.0" encoding="utf-8"?>
<ds:datastoreItem xmlns:ds="http://schemas.openxmlformats.org/officeDocument/2006/customXml" ds:itemID="{9094DFE7-3E8C-40EC-9F5E-68D0DDDAC4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ED9CCD-E7F7-484B-9359-EB8C7ACEEA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161899-35c3-48e7-a3f5-63167db84c8d"/>
    <ds:schemaRef ds:uri="342223b3-5d1a-4d46-a10b-bb14a112a4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750A15-5D20-4FE7-AB48-504953238B0D}">
  <ds:schemaRefs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342223b3-5d1a-4d46-a10b-bb14a112a4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f161899-35c3-48e7-a3f5-63167db84c8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873</Words>
  <Application>Microsoft Office PowerPoint</Application>
  <PresentationFormat>Grand écran</PresentationFormat>
  <Paragraphs>143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Chakra Petch Bold</vt:lpstr>
      <vt:lpstr>Chakra Petch SemiBold</vt:lpstr>
      <vt:lpstr>Outfit</vt:lpstr>
      <vt:lpstr>Symbol</vt:lpstr>
      <vt:lpstr>Thème Office</vt:lpstr>
      <vt:lpstr>Conception personnalisée</vt:lpstr>
      <vt:lpstr>1_Conception personnalisée</vt:lpstr>
      <vt:lpstr>2_Conception personnalisée</vt:lpstr>
      <vt:lpstr>3_Conception personnalisée</vt:lpstr>
      <vt:lpstr>Quantique et cybersécurité </vt:lpstr>
      <vt:lpstr>Le quantique et ses applications</vt:lpstr>
      <vt:lpstr>L’ordinateur quantique</vt:lpstr>
      <vt:lpstr>Cryptographie (post)quantique</vt:lpstr>
      <vt:lpstr>La menace quantique</vt:lpstr>
      <vt:lpstr>Postquantique, quand et pourquoi ?</vt:lpstr>
      <vt:lpstr>Cadre réglementaire</vt:lpstr>
      <vt:lpstr>Premier défi : quels standards ?</vt:lpstr>
      <vt:lpstr>Deuxième défi : la transition</vt:lpstr>
      <vt:lpstr>Troisième défi : l’écosystème</vt:lpstr>
      <vt:lpstr>La contribution d’EPITA à l’écosystème</vt:lpstr>
      <vt:lpstr>La chaire IQC (Impact of Quantum Computing)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Corentin Gorin</dc:creator>
  <cp:lastModifiedBy>Simon Abelard</cp:lastModifiedBy>
  <cp:revision>22</cp:revision>
  <dcterms:created xsi:type="dcterms:W3CDTF">2023-11-16T10:07:58Z</dcterms:created>
  <dcterms:modified xsi:type="dcterms:W3CDTF">2025-10-01T08:10:10Z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b04ca5cc-f3a1-43f2-93c8-a0c945190967</vt:lpwstr>
  </property>
  <property fmtid="{D5CDD505-2E9C-101B-9397-08002B2CF9AE}" pid="3" name="ContentTypeId">
    <vt:lpwstr>0x01010085C9FFC547B77C45BDA9CB19BDCB61B0</vt:lpwstr>
  </property>
  <property fmtid="{D5CDD505-2E9C-101B-9397-08002B2CF9AE}" pid="4" name="MediaServiceImageTags">
    <vt:lpwstr/>
  </property>
  <property fmtid="{D5CDD505-2E9C-101B-9397-08002B2CF9AE}" pid="5" name="xd_ProgID">
    <vt:lpwstr/>
  </property>
  <property fmtid="{D5CDD505-2E9C-101B-9397-08002B2CF9AE}" pid="6" name="_dlc_DocId">
    <vt:lpwstr>JSQND7D2EZF2-1781338596-331055</vt:lpwstr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_dlc_DocIdUrl">
    <vt:lpwstr>https://epitafr.sharepoint.com/sites/sharecommunication/_layouts/15/DocIdRedir.aspx?ID=JSQND7D2EZF2-1781338596-331055, JSQND7D2EZF2-1781338596-331055</vt:lpwstr>
  </property>
  <property fmtid="{D5CDD505-2E9C-101B-9397-08002B2CF9AE}" pid="12" name="xd_Signature">
    <vt:bool>false</vt:bool>
  </property>
</Properties>
</file>